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88"/>
  </p:normalViewPr>
  <p:slideViewPr>
    <p:cSldViewPr snapToGrid="0" snapToObjects="1">
      <p:cViewPr varScale="1">
        <p:scale>
          <a:sx n="102" d="100"/>
          <a:sy n="102" d="100"/>
        </p:scale>
        <p:origin x="4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hyperlink" Target="facebook.com/icannorg" TargetMode="External"/><Relationship Id="rId18" Type="http://schemas.openxmlformats.org/officeDocument/2006/relationships/hyperlink" Target="https://soundcloud.com/icann" TargetMode="External"/><Relationship Id="rId3" Type="http://schemas.openxmlformats.org/officeDocument/2006/relationships/hyperlink" Target="https://www.flickr.com/photos/icann" TargetMode="External"/><Relationship Id="rId7" Type="http://schemas.openxmlformats.org/officeDocument/2006/relationships/hyperlink" Target="linkedin.com/company/icann" TargetMode="External"/><Relationship Id="rId12" Type="http://schemas.openxmlformats.org/officeDocument/2006/relationships/hyperlink" Target="https://www.facebook.com/icannorg" TargetMode="External"/><Relationship Id="rId17" Type="http://schemas.openxmlformats.org/officeDocument/2006/relationships/hyperlink" Target="https://www.youtube.com/user/ICANNnews" TargetMode="External"/><Relationship Id="rId2" Type="http://schemas.openxmlformats.org/officeDocument/2006/relationships/image" Target="../media/image19.emf"/><Relationship Id="rId16" Type="http://schemas.openxmlformats.org/officeDocument/2006/relationships/image" Target="../media/image24.png"/><Relationship Id="rId20" Type="http://schemas.openxmlformats.org/officeDocument/2006/relationships/hyperlink" Target="https://www.slideshare.net/icannpresentations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company/icann" TargetMode="External"/><Relationship Id="rId11" Type="http://schemas.openxmlformats.org/officeDocument/2006/relationships/image" Target="../media/image22.png"/><Relationship Id="rId5" Type="http://schemas.openxmlformats.org/officeDocument/2006/relationships/image" Target="../media/image20.png"/><Relationship Id="rId15" Type="http://schemas.openxmlformats.org/officeDocument/2006/relationships/hyperlink" Target="youtube.com/user/ICANNnews" TargetMode="External"/><Relationship Id="rId10" Type="http://schemas.openxmlformats.org/officeDocument/2006/relationships/hyperlink" Target="twitter.com/icann" TargetMode="External"/><Relationship Id="rId19" Type="http://schemas.openxmlformats.org/officeDocument/2006/relationships/image" Target="../media/image25.png"/><Relationship Id="rId4" Type="http://schemas.openxmlformats.org/officeDocument/2006/relationships/hyperlink" Target="flickr.com/photos/icann" TargetMode="External"/><Relationship Id="rId9" Type="http://schemas.openxmlformats.org/officeDocument/2006/relationships/hyperlink" Target="https://www.twitter.com/icann" TargetMode="External"/><Relationship Id="rId14" Type="http://schemas.openxmlformats.org/officeDocument/2006/relationships/image" Target="../media/image23.png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24" y="46180"/>
            <a:ext cx="11374108" cy="450663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482268" y="966779"/>
            <a:ext cx="11312464" cy="5187441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2000">
                <a:solidFill>
                  <a:srgbClr val="000000"/>
                </a:solidFill>
              </a:defRPr>
            </a:lvl1pPr>
            <a:lvl2pPr marL="798513" indent="-341313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800">
                <a:solidFill>
                  <a:srgbClr val="000000"/>
                </a:solidFill>
              </a:defRPr>
            </a:lvl2pPr>
            <a:lvl3pPr marL="1255713" indent="-341313"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000000"/>
                </a:solidFill>
              </a:defRPr>
            </a:lvl3pPr>
            <a:lvl4pPr marL="1371600" indent="0">
              <a:buNone/>
              <a:defRPr sz="1900">
                <a:solidFill>
                  <a:srgbClr val="000000"/>
                </a:solidFill>
              </a:defRPr>
            </a:lvl4pPr>
            <a:lvl5pPr>
              <a:defRPr sz="19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Place text here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</a:p>
        </p:txBody>
      </p:sp>
    </p:spTree>
    <p:extLst>
      <p:ext uri="{BB962C8B-B14F-4D97-AF65-F5344CB8AC3E}">
        <p14:creationId xmlns:p14="http://schemas.microsoft.com/office/powerpoint/2010/main" val="1556890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ernate 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83491"/>
            <a:ext cx="12192000" cy="556490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790814"/>
            <a:ext cx="12192000" cy="5346700"/>
          </a:xfrm>
          <a:prstGeom prst="rect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69000">
                <a:schemeClr val="tx2">
                  <a:lumMod val="20000"/>
                  <a:lumOff val="80000"/>
                  <a:alpha val="62000"/>
                </a:schemeClr>
              </a:gs>
              <a:gs pos="24000">
                <a:schemeClr val="tx2">
                  <a:lumMod val="20000"/>
                  <a:lumOff val="80000"/>
                  <a:alpha val="4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3" name="Title 19"/>
          <p:cNvSpPr>
            <a:spLocks noGrp="1"/>
          </p:cNvSpPr>
          <p:nvPr>
            <p:ph type="title" hasCustomPrompt="1"/>
          </p:nvPr>
        </p:nvSpPr>
        <p:spPr>
          <a:xfrm>
            <a:off x="420624" y="48278"/>
            <a:ext cx="10847121" cy="434888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67925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ernate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54425"/>
            <a:ext cx="12192000" cy="5620869"/>
          </a:xfrm>
          <a:prstGeom prst="rect">
            <a:avLst/>
          </a:prstGeom>
        </p:spPr>
      </p:pic>
      <p:sp>
        <p:nvSpPr>
          <p:cNvPr id="28" name="Title 19"/>
          <p:cNvSpPr>
            <a:spLocks noGrp="1"/>
          </p:cNvSpPr>
          <p:nvPr>
            <p:ph type="title" hasCustomPrompt="1"/>
          </p:nvPr>
        </p:nvSpPr>
        <p:spPr>
          <a:xfrm>
            <a:off x="420624" y="48278"/>
            <a:ext cx="10847121" cy="434888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121783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ternate Backgroun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3037"/>
            <a:ext cx="12192000" cy="5696861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 flipH="1">
            <a:off x="0" y="608083"/>
            <a:ext cx="12192000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0" y="6320547"/>
            <a:ext cx="12192000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9"/>
          <p:cNvSpPr>
            <a:spLocks noGrp="1"/>
          </p:cNvSpPr>
          <p:nvPr>
            <p:ph type="title" hasCustomPrompt="1"/>
          </p:nvPr>
        </p:nvSpPr>
        <p:spPr>
          <a:xfrm>
            <a:off x="420624" y="48278"/>
            <a:ext cx="10208224" cy="434888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093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464808"/>
            <a:ext cx="365760" cy="291830"/>
          </a:xfrm>
          <a:prstGeom prst="rect">
            <a:avLst/>
          </a:prstGeom>
        </p:spPr>
      </p:pic>
      <p:sp>
        <p:nvSpPr>
          <p:cNvPr id="24" name="Slide Number Placeholder 5"/>
          <p:cNvSpPr txBox="1">
            <a:spLocks/>
          </p:cNvSpPr>
          <p:nvPr/>
        </p:nvSpPr>
        <p:spPr>
          <a:xfrm>
            <a:off x="1149013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6" name="Straight Connector 35"/>
          <p:cNvCxnSpPr/>
          <p:nvPr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0" name="Straight Connector 39"/>
          <p:cNvCxnSpPr>
            <a:endCxn id="41" idx="0"/>
          </p:cNvCxnSpPr>
          <p:nvPr/>
        </p:nvCxnSpPr>
        <p:spPr>
          <a:xfrm flipV="1">
            <a:off x="55779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Arc 40"/>
          <p:cNvSpPr/>
          <p:nvPr/>
        </p:nvSpPr>
        <p:spPr>
          <a:xfrm rot="16200000">
            <a:off x="556353" y="2674974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2" name="Straight Connector 41"/>
          <p:cNvCxnSpPr/>
          <p:nvPr/>
        </p:nvCxnSpPr>
        <p:spPr>
          <a:xfrm flipH="1">
            <a:off x="616655" y="2673528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  <p:sp>
        <p:nvSpPr>
          <p:cNvPr id="48" name="Oval 47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0516112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16385" cy="6858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4808"/>
            <a:ext cx="365760" cy="291830"/>
          </a:xfrm>
          <a:prstGeom prst="rect">
            <a:avLst/>
          </a:prstGeom>
        </p:spPr>
      </p:pic>
      <p:sp>
        <p:nvSpPr>
          <p:cNvPr id="24" name="Slide Number Placeholder 5"/>
          <p:cNvSpPr txBox="1">
            <a:spLocks/>
          </p:cNvSpPr>
          <p:nvPr/>
        </p:nvSpPr>
        <p:spPr>
          <a:xfrm>
            <a:off x="1149013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6" name="Title 1"/>
          <p:cNvSpPr>
            <a:spLocks noGrp="1"/>
          </p:cNvSpPr>
          <p:nvPr>
            <p:ph type="title" hasCustomPrompt="1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39" idx="0"/>
          </p:cNvCxnSpPr>
          <p:nvPr/>
        </p:nvCxnSpPr>
        <p:spPr>
          <a:xfrm flipV="1">
            <a:off x="55779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Arc 38"/>
          <p:cNvSpPr/>
          <p:nvPr/>
        </p:nvSpPr>
        <p:spPr>
          <a:xfrm rot="16200000">
            <a:off x="556353" y="2674974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616655" y="2673528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  <p:sp>
        <p:nvSpPr>
          <p:cNvPr id="16" name="Oval 15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Oval 16"/>
          <p:cNvSpPr/>
          <p:nvPr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18" name="Oval 17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9183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4808"/>
            <a:ext cx="365760" cy="291830"/>
          </a:xfrm>
          <a:prstGeom prst="rect">
            <a:avLst/>
          </a:prstGeom>
        </p:spPr>
      </p:pic>
      <p:sp>
        <p:nvSpPr>
          <p:cNvPr id="26" name="Slide Number Placeholder 5"/>
          <p:cNvSpPr txBox="1">
            <a:spLocks/>
          </p:cNvSpPr>
          <p:nvPr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39" idx="0"/>
          </p:cNvCxnSpPr>
          <p:nvPr/>
        </p:nvCxnSpPr>
        <p:spPr>
          <a:xfrm flipV="1">
            <a:off x="55779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Arc 38"/>
          <p:cNvSpPr/>
          <p:nvPr/>
        </p:nvSpPr>
        <p:spPr>
          <a:xfrm rot="16200000">
            <a:off x="556353" y="2674974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616655" y="2673528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  <p:sp>
        <p:nvSpPr>
          <p:cNvPr id="18" name="Oval 17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Oval 18"/>
          <p:cNvSpPr/>
          <p:nvPr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20" name="Oval 19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223400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464808"/>
            <a:ext cx="365760" cy="291830"/>
          </a:xfrm>
          <a:prstGeom prst="rect">
            <a:avLst/>
          </a:prstGeom>
        </p:spPr>
      </p:pic>
      <p:sp>
        <p:nvSpPr>
          <p:cNvPr id="26" name="Slide Number Placeholder 5"/>
          <p:cNvSpPr txBox="1">
            <a:spLocks/>
          </p:cNvSpPr>
          <p:nvPr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39" idx="0"/>
          </p:cNvCxnSpPr>
          <p:nvPr/>
        </p:nvCxnSpPr>
        <p:spPr>
          <a:xfrm flipV="1">
            <a:off x="55779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Arc 38"/>
          <p:cNvSpPr/>
          <p:nvPr/>
        </p:nvSpPr>
        <p:spPr>
          <a:xfrm rot="16200000">
            <a:off x="556353" y="2674974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616655" y="2673528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  <p:sp>
        <p:nvSpPr>
          <p:cNvPr id="16" name="Oval 15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Oval 16"/>
          <p:cNvSpPr/>
          <p:nvPr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18" name="Oval 17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2838100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4808"/>
            <a:ext cx="365760" cy="291830"/>
          </a:xfrm>
          <a:prstGeom prst="rect">
            <a:avLst/>
          </a:prstGeom>
        </p:spPr>
      </p:pic>
      <p:sp>
        <p:nvSpPr>
          <p:cNvPr id="26" name="Slide Number Placeholder 5"/>
          <p:cNvSpPr txBox="1">
            <a:spLocks/>
          </p:cNvSpPr>
          <p:nvPr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39" idx="0"/>
          </p:cNvCxnSpPr>
          <p:nvPr/>
        </p:nvCxnSpPr>
        <p:spPr>
          <a:xfrm flipV="1">
            <a:off x="55779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Arc 38"/>
          <p:cNvSpPr/>
          <p:nvPr/>
        </p:nvSpPr>
        <p:spPr>
          <a:xfrm rot="16200000">
            <a:off x="556353" y="2674974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616655" y="2673528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  <p:sp>
        <p:nvSpPr>
          <p:cNvPr id="16" name="Oval 15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Oval 16"/>
          <p:cNvSpPr/>
          <p:nvPr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18" name="Oval 17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1992618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4808"/>
            <a:ext cx="365760" cy="291830"/>
          </a:xfrm>
          <a:prstGeom prst="rect">
            <a:avLst/>
          </a:prstGeom>
        </p:spPr>
      </p:pic>
      <p:sp>
        <p:nvSpPr>
          <p:cNvPr id="26" name="Slide Number Placeholder 5"/>
          <p:cNvSpPr txBox="1">
            <a:spLocks/>
          </p:cNvSpPr>
          <p:nvPr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39" idx="0"/>
          </p:cNvCxnSpPr>
          <p:nvPr/>
        </p:nvCxnSpPr>
        <p:spPr>
          <a:xfrm flipV="1">
            <a:off x="55779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Arc 38"/>
          <p:cNvSpPr/>
          <p:nvPr/>
        </p:nvSpPr>
        <p:spPr>
          <a:xfrm rot="16200000">
            <a:off x="556353" y="2674974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616655" y="2673528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  <p:sp>
        <p:nvSpPr>
          <p:cNvPr id="16" name="Oval 15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Oval 16"/>
          <p:cNvSpPr/>
          <p:nvPr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18" name="Oval 17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0249896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" y="0"/>
            <a:ext cx="12192000" cy="68579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320548"/>
            <a:ext cx="12192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25" name="Straight Connector 24"/>
          <p:cNvCxnSpPr/>
          <p:nvPr/>
        </p:nvCxnSpPr>
        <p:spPr>
          <a:xfrm>
            <a:off x="0" y="6320547"/>
            <a:ext cx="12192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64987" y="3030399"/>
            <a:ext cx="8329645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752850" y="1308848"/>
            <a:ext cx="8341783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  <p:sp>
        <p:nvSpPr>
          <p:cNvPr id="12" name="Slide Number Placeholder 5"/>
          <p:cNvSpPr txBox="1">
            <a:spLocks/>
          </p:cNvSpPr>
          <p:nvPr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6317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1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53082" y="0"/>
            <a:ext cx="10788321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66928" y="3553576"/>
            <a:ext cx="10788321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66928" y="4279392"/>
            <a:ext cx="10788321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66928" y="4553712"/>
            <a:ext cx="10788321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596" y="5193792"/>
            <a:ext cx="1189829" cy="951863"/>
          </a:xfrm>
          <a:prstGeom prst="rect">
            <a:avLst/>
          </a:prstGeom>
        </p:spPr>
      </p:pic>
      <p:sp>
        <p:nvSpPr>
          <p:cNvPr id="1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48639" y="2837138"/>
            <a:ext cx="10808208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27715903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320548"/>
            <a:ext cx="12192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25" name="Straight Connector 24"/>
          <p:cNvCxnSpPr/>
          <p:nvPr/>
        </p:nvCxnSpPr>
        <p:spPr>
          <a:xfrm>
            <a:off x="0" y="6320547"/>
            <a:ext cx="12192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64987" y="3030399"/>
            <a:ext cx="8329645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752850" y="1308848"/>
            <a:ext cx="8341783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  <p:sp>
        <p:nvSpPr>
          <p:cNvPr id="13" name="Slide Number Placeholder 5"/>
          <p:cNvSpPr txBox="1">
            <a:spLocks/>
          </p:cNvSpPr>
          <p:nvPr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54729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7257"/>
            <a:ext cx="12192000" cy="68579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320548"/>
            <a:ext cx="12192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25" name="Straight Connector 24"/>
          <p:cNvCxnSpPr/>
          <p:nvPr/>
        </p:nvCxnSpPr>
        <p:spPr>
          <a:xfrm>
            <a:off x="0" y="6320547"/>
            <a:ext cx="12192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64987" y="3030399"/>
            <a:ext cx="8329645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752850" y="1308848"/>
            <a:ext cx="8341783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  <p:sp>
        <p:nvSpPr>
          <p:cNvPr id="13" name="Slide Number Placeholder 5"/>
          <p:cNvSpPr txBox="1">
            <a:spLocks/>
          </p:cNvSpPr>
          <p:nvPr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45201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ers Divider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483281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4808"/>
            <a:ext cx="365760" cy="291830"/>
          </a:xfrm>
          <a:prstGeom prst="rect">
            <a:avLst/>
          </a:prstGeom>
        </p:spPr>
      </p:pic>
      <p:sp>
        <p:nvSpPr>
          <p:cNvPr id="24" name="Slide Number Placeholder 5"/>
          <p:cNvSpPr txBox="1">
            <a:spLocks/>
          </p:cNvSpPr>
          <p:nvPr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3" name="Straight Connector 42"/>
          <p:cNvCxnSpPr/>
          <p:nvPr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6" name="Straight Connector 45"/>
          <p:cNvCxnSpPr/>
          <p:nvPr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5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7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78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9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80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81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8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3243120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ers Divider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14"/>
            <a:ext cx="12216385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4808"/>
            <a:ext cx="365760" cy="291830"/>
          </a:xfrm>
          <a:prstGeom prst="rect">
            <a:avLst/>
          </a:prstGeom>
        </p:spPr>
      </p:pic>
      <p:sp>
        <p:nvSpPr>
          <p:cNvPr id="27" name="Slide Number Placeholder 5"/>
          <p:cNvSpPr txBox="1">
            <a:spLocks/>
          </p:cNvSpPr>
          <p:nvPr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5" name="Straight Connector 44"/>
          <p:cNvCxnSpPr/>
          <p:nvPr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8" name="Straight Connector 47"/>
          <p:cNvCxnSpPr/>
          <p:nvPr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51" name="Straight Connector 50"/>
          <p:cNvCxnSpPr/>
          <p:nvPr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6957271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ers Divider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4808"/>
            <a:ext cx="365760" cy="291830"/>
          </a:xfrm>
          <a:prstGeom prst="rect">
            <a:avLst/>
          </a:prstGeom>
        </p:spPr>
      </p:pic>
      <p:sp>
        <p:nvSpPr>
          <p:cNvPr id="27" name="Slide Number Placeholder 5"/>
          <p:cNvSpPr txBox="1">
            <a:spLocks/>
          </p:cNvSpPr>
          <p:nvPr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5" name="Straight Connector 44"/>
          <p:cNvCxnSpPr/>
          <p:nvPr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8" name="Straight Connector 47"/>
          <p:cNvCxnSpPr/>
          <p:nvPr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51" name="Straight Connector 50"/>
          <p:cNvCxnSpPr/>
          <p:nvPr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6169417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ers Divider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7" name="Slide Number Placeholder 5"/>
          <p:cNvSpPr txBox="1">
            <a:spLocks/>
          </p:cNvSpPr>
          <p:nvPr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5" name="Straight Connector 44"/>
          <p:cNvCxnSpPr/>
          <p:nvPr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8" name="Straight Connector 47"/>
          <p:cNvCxnSpPr/>
          <p:nvPr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51" name="Straight Connector 50"/>
          <p:cNvCxnSpPr/>
          <p:nvPr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758283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ers Divider 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7" name="Slide Number Placeholder 5"/>
          <p:cNvSpPr txBox="1">
            <a:spLocks/>
          </p:cNvSpPr>
          <p:nvPr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5" name="Straight Connector 44"/>
          <p:cNvCxnSpPr/>
          <p:nvPr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8" name="Straight Connector 47"/>
          <p:cNvCxnSpPr/>
          <p:nvPr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51" name="Straight Connector 50"/>
          <p:cNvCxnSpPr/>
          <p:nvPr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4760182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ers Divider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7" name="Slide Number Placeholder 5"/>
          <p:cNvSpPr txBox="1">
            <a:spLocks/>
          </p:cNvSpPr>
          <p:nvPr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5" name="Straight Connector 44"/>
          <p:cNvCxnSpPr/>
          <p:nvPr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8" name="Straight Connector 47"/>
          <p:cNvCxnSpPr/>
          <p:nvPr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51" name="Straight Connector 50"/>
          <p:cNvCxnSpPr/>
          <p:nvPr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0724016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ers Divider 1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7" name="Slide Number Placeholder 5"/>
          <p:cNvSpPr txBox="1">
            <a:spLocks/>
          </p:cNvSpPr>
          <p:nvPr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5" name="Straight Connector 44"/>
          <p:cNvCxnSpPr/>
          <p:nvPr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8" name="Straight Connector 47"/>
          <p:cNvCxnSpPr/>
          <p:nvPr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51" name="Straight Connector 50"/>
          <p:cNvCxnSpPr/>
          <p:nvPr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5205670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ers Divider 1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7" name="Slide Number Placeholder 5"/>
          <p:cNvSpPr txBox="1">
            <a:spLocks/>
          </p:cNvSpPr>
          <p:nvPr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5" name="Straight Connector 44"/>
          <p:cNvCxnSpPr/>
          <p:nvPr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8" name="Straight Connector 47"/>
          <p:cNvCxnSpPr/>
          <p:nvPr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51" name="Straight Connector 50"/>
          <p:cNvCxnSpPr/>
          <p:nvPr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4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7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9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0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71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508735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1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50863" y="1"/>
            <a:ext cx="10805054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50863" y="3553574"/>
            <a:ext cx="10805054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4279392"/>
            <a:ext cx="10805054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50863" y="4553415"/>
            <a:ext cx="10805054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217" y="5193792"/>
            <a:ext cx="1193800" cy="952500"/>
          </a:xfrm>
          <a:prstGeom prst="rect">
            <a:avLst/>
          </a:prstGeom>
        </p:spPr>
      </p:pic>
      <p:sp>
        <p:nvSpPr>
          <p:cNvPr id="13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48640" y="2837138"/>
            <a:ext cx="10808208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40818875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ers Divider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6" name="Arc 55"/>
          <p:cNvSpPr/>
          <p:nvPr/>
        </p:nvSpPr>
        <p:spPr>
          <a:xfrm rot="16200000">
            <a:off x="556353" y="1877113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57" name="Straight Connector 56"/>
          <p:cNvCxnSpPr/>
          <p:nvPr/>
        </p:nvCxnSpPr>
        <p:spPr>
          <a:xfrm flipH="1">
            <a:off x="616655" y="187566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5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6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4" name="Slide Number Placeholder 5"/>
          <p:cNvSpPr txBox="1">
            <a:spLocks/>
          </p:cNvSpPr>
          <p:nvPr/>
        </p:nvSpPr>
        <p:spPr>
          <a:xfrm>
            <a:off x="1149013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55" name="Straight Connector 54"/>
          <p:cNvCxnSpPr>
            <a:endCxn id="56" idx="0"/>
          </p:cNvCxnSpPr>
          <p:nvPr/>
        </p:nvCxnSpPr>
        <p:spPr>
          <a:xfrm flipV="1">
            <a:off x="557799" y="1936549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31" name="Oval 30"/>
          <p:cNvSpPr/>
          <p:nvPr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32" name="Oval 31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731191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ers Divider 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13"/>
            <a:ext cx="12216385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9" name="Slide Number Placeholder 5"/>
          <p:cNvSpPr txBox="1">
            <a:spLocks/>
          </p:cNvSpPr>
          <p:nvPr/>
        </p:nvSpPr>
        <p:spPr>
          <a:xfrm>
            <a:off x="11490366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8" name="Arc 37"/>
          <p:cNvSpPr/>
          <p:nvPr/>
        </p:nvSpPr>
        <p:spPr>
          <a:xfrm rot="16200000">
            <a:off x="556353" y="1877113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3" name="Straight Connector 42"/>
          <p:cNvCxnSpPr/>
          <p:nvPr/>
        </p:nvCxnSpPr>
        <p:spPr>
          <a:xfrm flipH="1">
            <a:off x="616655" y="187566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5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5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53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54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5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56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cxnSp>
        <p:nvCxnSpPr>
          <p:cNvPr id="59" name="Straight Connector 58"/>
          <p:cNvCxnSpPr/>
          <p:nvPr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557799" y="1936549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26" name="Oval 25"/>
          <p:cNvSpPr/>
          <p:nvPr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8" name="Oval 27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168486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ers Divider 2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9" name="Slide Number Placeholder 5"/>
          <p:cNvSpPr txBox="1">
            <a:spLocks/>
          </p:cNvSpPr>
          <p:nvPr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3" name="Arc 62"/>
          <p:cNvSpPr/>
          <p:nvPr/>
        </p:nvSpPr>
        <p:spPr>
          <a:xfrm rot="16200000">
            <a:off x="556353" y="1877113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64" name="Straight Connector 63"/>
          <p:cNvCxnSpPr/>
          <p:nvPr/>
        </p:nvCxnSpPr>
        <p:spPr>
          <a:xfrm flipH="1">
            <a:off x="616655" y="187566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6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1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73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cxnSp>
        <p:nvCxnSpPr>
          <p:cNvPr id="76" name="Straight Connector 75"/>
          <p:cNvCxnSpPr/>
          <p:nvPr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557799" y="1936549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26" name="Oval 25"/>
          <p:cNvSpPr/>
          <p:nvPr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8" name="Oval 27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1981540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ers Divider 2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9" name="Slide Number Placeholder 5"/>
          <p:cNvSpPr txBox="1">
            <a:spLocks/>
          </p:cNvSpPr>
          <p:nvPr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3" name="Arc 62"/>
          <p:cNvSpPr/>
          <p:nvPr/>
        </p:nvSpPr>
        <p:spPr>
          <a:xfrm rot="16200000">
            <a:off x="556353" y="1877113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64" name="Straight Connector 63"/>
          <p:cNvCxnSpPr/>
          <p:nvPr/>
        </p:nvCxnSpPr>
        <p:spPr>
          <a:xfrm flipH="1">
            <a:off x="616655" y="187566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6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1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73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cxnSp>
        <p:nvCxnSpPr>
          <p:cNvPr id="76" name="Straight Connector 75"/>
          <p:cNvCxnSpPr/>
          <p:nvPr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557799" y="1936549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26" name="Oval 25"/>
          <p:cNvSpPr/>
          <p:nvPr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8" name="Oval 27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2190504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ers Divider 2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9" name="Slide Number Placeholder 5"/>
          <p:cNvSpPr txBox="1">
            <a:spLocks/>
          </p:cNvSpPr>
          <p:nvPr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3" name="Arc 62"/>
          <p:cNvSpPr/>
          <p:nvPr/>
        </p:nvSpPr>
        <p:spPr>
          <a:xfrm rot="16200000">
            <a:off x="556353" y="1877113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64" name="Straight Connector 63"/>
          <p:cNvCxnSpPr/>
          <p:nvPr/>
        </p:nvCxnSpPr>
        <p:spPr>
          <a:xfrm flipH="1">
            <a:off x="616655" y="187566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6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1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73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cxnSp>
        <p:nvCxnSpPr>
          <p:cNvPr id="76" name="Straight Connector 75"/>
          <p:cNvCxnSpPr/>
          <p:nvPr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557799" y="1936549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26" name="Oval 25"/>
          <p:cNvSpPr/>
          <p:nvPr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8" name="Oval 27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442850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ers Divider 2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30" name="Slide Number Placeholder 5"/>
          <p:cNvSpPr txBox="1">
            <a:spLocks/>
          </p:cNvSpPr>
          <p:nvPr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3" name="Arc 62"/>
          <p:cNvSpPr/>
          <p:nvPr/>
        </p:nvSpPr>
        <p:spPr>
          <a:xfrm rot="16200000">
            <a:off x="556353" y="1877113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64" name="Straight Connector 63"/>
          <p:cNvCxnSpPr/>
          <p:nvPr/>
        </p:nvCxnSpPr>
        <p:spPr>
          <a:xfrm flipH="1">
            <a:off x="616655" y="187566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6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1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73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cxnSp>
        <p:nvCxnSpPr>
          <p:cNvPr id="76" name="Straight Connector 75"/>
          <p:cNvCxnSpPr/>
          <p:nvPr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557799" y="1936549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26" name="Oval 25"/>
          <p:cNvSpPr/>
          <p:nvPr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7" name="Oval 26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7806768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ers Divider 2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9" name="Slide Number Placeholder 5"/>
          <p:cNvSpPr txBox="1">
            <a:spLocks/>
          </p:cNvSpPr>
          <p:nvPr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3" name="Arc 62"/>
          <p:cNvSpPr/>
          <p:nvPr/>
        </p:nvSpPr>
        <p:spPr>
          <a:xfrm rot="16200000">
            <a:off x="556353" y="1877113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64" name="Straight Connector 63"/>
          <p:cNvCxnSpPr/>
          <p:nvPr/>
        </p:nvCxnSpPr>
        <p:spPr>
          <a:xfrm flipH="1">
            <a:off x="616655" y="187566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6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1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73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cxnSp>
        <p:nvCxnSpPr>
          <p:cNvPr id="76" name="Straight Connector 75"/>
          <p:cNvCxnSpPr/>
          <p:nvPr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557799" y="1936549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26" name="Oval 25"/>
          <p:cNvSpPr/>
          <p:nvPr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28" name="Oval 27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5454461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ers Divider 2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-1"/>
            <a:ext cx="12192000" cy="68579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9" name="Slide Number Placeholder 5"/>
          <p:cNvSpPr txBox="1">
            <a:spLocks/>
          </p:cNvSpPr>
          <p:nvPr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3" name="Arc 62"/>
          <p:cNvSpPr/>
          <p:nvPr/>
        </p:nvSpPr>
        <p:spPr>
          <a:xfrm rot="16200000">
            <a:off x="556353" y="1877113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64" name="Straight Connector 63"/>
          <p:cNvCxnSpPr/>
          <p:nvPr/>
        </p:nvCxnSpPr>
        <p:spPr>
          <a:xfrm flipH="1">
            <a:off x="616655" y="187566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6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1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73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cxnSp>
        <p:nvCxnSpPr>
          <p:cNvPr id="76" name="Straight Connector 75"/>
          <p:cNvCxnSpPr/>
          <p:nvPr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557799" y="1936549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26" name="Oval 25"/>
          <p:cNvSpPr/>
          <p:nvPr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8" name="Oval 27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7857744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ers Divider 3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14868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ers Divider 3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14"/>
            <a:ext cx="12216385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4" name="Oval 33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5" name="Straight Connector 34"/>
          <p:cNvCxnSpPr/>
          <p:nvPr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38" name="Straight Connector 37"/>
          <p:cNvCxnSpPr/>
          <p:nvPr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526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"/>
          <p:cNvSpPr>
            <a:spLocks noGrp="1"/>
          </p:cNvSpPr>
          <p:nvPr>
            <p:ph type="title" hasCustomPrompt="1"/>
          </p:nvPr>
        </p:nvSpPr>
        <p:spPr>
          <a:xfrm>
            <a:off x="2228479" y="2020824"/>
            <a:ext cx="9299448" cy="132588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 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3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228479" y="4617720"/>
            <a:ext cx="9299448" cy="57841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3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228479" y="5199656"/>
            <a:ext cx="9299448" cy="390521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3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228479" y="5602567"/>
            <a:ext cx="9299448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395" y="4874480"/>
            <a:ext cx="1189829" cy="951863"/>
          </a:xfrm>
          <a:prstGeom prst="rect">
            <a:avLst/>
          </a:prstGeom>
        </p:spPr>
      </p:pic>
      <p:sp>
        <p:nvSpPr>
          <p:cNvPr id="48" name="Oval 47"/>
          <p:cNvSpPr/>
          <p:nvPr/>
        </p:nvSpPr>
        <p:spPr>
          <a:xfrm>
            <a:off x="1825043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9" name="Straight Connector 48"/>
          <p:cNvCxnSpPr/>
          <p:nvPr/>
        </p:nvCxnSpPr>
        <p:spPr>
          <a:xfrm flipH="1">
            <a:off x="0" y="6124669"/>
            <a:ext cx="1793872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1892734" y="6124511"/>
            <a:ext cx="9720781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 flipH="1">
            <a:off x="11642081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2" name="Oval 51"/>
          <p:cNvSpPr/>
          <p:nvPr/>
        </p:nvSpPr>
        <p:spPr>
          <a:xfrm flipH="1">
            <a:off x="11642081" y="347037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53" name="Straight Connector 52"/>
          <p:cNvCxnSpPr/>
          <p:nvPr/>
        </p:nvCxnSpPr>
        <p:spPr>
          <a:xfrm flipV="1">
            <a:off x="1849172" y="3552825"/>
            <a:ext cx="0" cy="2529959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Arc 53"/>
          <p:cNvSpPr/>
          <p:nvPr/>
        </p:nvSpPr>
        <p:spPr>
          <a:xfrm rot="16200000">
            <a:off x="1847726" y="3495590"/>
            <a:ext cx="121764" cy="118872"/>
          </a:xfrm>
          <a:prstGeom prst="arc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1899083" y="3494144"/>
            <a:ext cx="9714432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228478" y="3666744"/>
            <a:ext cx="9299448" cy="57607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42699751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ers Divider 3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4" name="Oval 33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5" name="Straight Connector 34"/>
          <p:cNvCxnSpPr/>
          <p:nvPr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8" name="Straight Connector 37"/>
          <p:cNvCxnSpPr/>
          <p:nvPr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33969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ers Divider 3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4" name="Oval 33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5" name="Straight Connector 34"/>
          <p:cNvCxnSpPr/>
          <p:nvPr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8" name="Straight Connector 37"/>
          <p:cNvCxnSpPr/>
          <p:nvPr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6845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ers Divider 3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4" name="Oval 33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5" name="Straight Connector 34"/>
          <p:cNvCxnSpPr/>
          <p:nvPr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8" name="Straight Connector 37"/>
          <p:cNvCxnSpPr/>
          <p:nvPr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30852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ers Divider 3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4" name="Oval 33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5" name="Straight Connector 34"/>
          <p:cNvCxnSpPr/>
          <p:nvPr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8" name="Straight Connector 37"/>
          <p:cNvCxnSpPr/>
          <p:nvPr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01512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ers Divider 3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4" name="Oval 33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5" name="Straight Connector 34"/>
          <p:cNvCxnSpPr/>
          <p:nvPr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8" name="Straight Connector 37"/>
          <p:cNvCxnSpPr/>
          <p:nvPr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12698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ers Divider 3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-1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462763"/>
            <a:ext cx="36576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4" name="Oval 33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5" name="Straight Connector 34"/>
          <p:cNvCxnSpPr/>
          <p:nvPr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8" name="Straight Connector 37"/>
          <p:cNvCxnSpPr/>
          <p:nvPr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1092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gage with ICAN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84875" y="685225"/>
            <a:ext cx="9107124" cy="1864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4" name="Text Placeholder 32"/>
          <p:cNvSpPr txBox="1">
            <a:spLocks/>
          </p:cNvSpPr>
          <p:nvPr/>
        </p:nvSpPr>
        <p:spPr bwMode="auto">
          <a:xfrm>
            <a:off x="3391319" y="1552703"/>
            <a:ext cx="8800679" cy="32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20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5" name="Text Placeholder 33"/>
          <p:cNvSpPr txBox="1">
            <a:spLocks/>
          </p:cNvSpPr>
          <p:nvPr/>
        </p:nvSpPr>
        <p:spPr bwMode="auto">
          <a:xfrm>
            <a:off x="3391319" y="1049145"/>
            <a:ext cx="6974253" cy="32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AU" sz="2700" b="1" dirty="0">
                <a:solidFill>
                  <a:schemeClr val="bg1"/>
                </a:solidFill>
                <a:latin typeface="+mn-lt"/>
                <a:ea typeface="Segoe UI" charset="0"/>
                <a:cs typeface="Arial"/>
              </a:rPr>
              <a:t>Thank You and Questions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2" y="685225"/>
            <a:ext cx="2977273" cy="1864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white"/>
              </a:solidFill>
              <a:cs typeface="Arial"/>
            </a:endParaRP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3391319" y="1865312"/>
            <a:ext cx="7964599" cy="3465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1pPr>
            <a:lvl2pPr marL="4572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2pPr>
            <a:lvl3pPr marL="9144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3pPr>
            <a:lvl4pPr marL="13716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4pPr>
            <a:lvl5pPr marL="1828800" indent="0">
              <a:buFontTx/>
              <a:buNone/>
              <a:defRPr lang="en-US" sz="2000" kern="1200" dirty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5pPr>
          </a:lstStyle>
          <a:p>
            <a:pPr lvl="0"/>
            <a:r>
              <a:rPr lang="en-US" dirty="0"/>
              <a:t>Email: email</a:t>
            </a:r>
          </a:p>
        </p:txBody>
      </p:sp>
      <p:sp>
        <p:nvSpPr>
          <p:cNvPr id="31" name="Title 4"/>
          <p:cNvSpPr>
            <a:spLocks noGrp="1"/>
          </p:cNvSpPr>
          <p:nvPr>
            <p:ph type="title" hasCustomPrompt="1"/>
          </p:nvPr>
        </p:nvSpPr>
        <p:spPr>
          <a:xfrm>
            <a:off x="420624" y="42394"/>
            <a:ext cx="10547350" cy="531346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Engage with ICANN</a:t>
            </a:r>
          </a:p>
        </p:txBody>
      </p:sp>
      <p:pic>
        <p:nvPicPr>
          <p:cNvPr id="32" name="Picture 31" descr="ICANN_Logo_W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392" y="856105"/>
            <a:ext cx="1962493" cy="1523172"/>
          </a:xfrm>
          <a:prstGeom prst="rect">
            <a:avLst/>
          </a:prstGeom>
        </p:spPr>
      </p:pic>
      <p:grpSp>
        <p:nvGrpSpPr>
          <p:cNvPr id="54" name="Group 53"/>
          <p:cNvGrpSpPr/>
          <p:nvPr/>
        </p:nvGrpSpPr>
        <p:grpSpPr>
          <a:xfrm>
            <a:off x="3402135" y="4228306"/>
            <a:ext cx="3416667" cy="365760"/>
            <a:chOff x="5325979" y="4715893"/>
            <a:chExt cx="3416667" cy="365760"/>
          </a:xfrm>
        </p:grpSpPr>
        <p:sp>
          <p:nvSpPr>
            <p:cNvPr id="55" name="Text Placeholder 32"/>
            <p:cNvSpPr txBox="1">
              <a:spLocks/>
            </p:cNvSpPr>
            <p:nvPr/>
          </p:nvSpPr>
          <p:spPr>
            <a:xfrm>
              <a:off x="5793339" y="4734885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flickr.com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56" name="Picture 55" descr="1420947842_social_style_3_flikr-128.png">
              <a:hlinkClick r:id="rId4" action="ppaction://hlinkfile"/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4715893"/>
              <a:ext cx="365760" cy="365760"/>
            </a:xfrm>
            <a:prstGeom prst="rect">
              <a:avLst/>
            </a:prstGeom>
          </p:spPr>
        </p:pic>
      </p:grpSp>
      <p:grpSp>
        <p:nvGrpSpPr>
          <p:cNvPr id="57" name="Group 56"/>
          <p:cNvGrpSpPr/>
          <p:nvPr/>
        </p:nvGrpSpPr>
        <p:grpSpPr>
          <a:xfrm>
            <a:off x="3402135" y="4726326"/>
            <a:ext cx="3636602" cy="365760"/>
            <a:chOff x="1235726" y="5571713"/>
            <a:chExt cx="3636602" cy="365760"/>
          </a:xfrm>
        </p:grpSpPr>
        <p:sp>
          <p:nvSpPr>
            <p:cNvPr id="58" name="Text Placeholder 32"/>
            <p:cNvSpPr txBox="1">
              <a:spLocks/>
            </p:cNvSpPr>
            <p:nvPr/>
          </p:nvSpPr>
          <p:spPr>
            <a:xfrm>
              <a:off x="1703086" y="5592033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linkedin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/company/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59" name="Picture 58" descr="1420948164_social_style_3_in-128.png">
              <a:hlinkClick r:id="rId7" action="ppaction://hlinkfile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5571713"/>
              <a:ext cx="365760" cy="365760"/>
            </a:xfrm>
            <a:prstGeom prst="rect">
              <a:avLst/>
            </a:prstGeom>
          </p:spPr>
        </p:pic>
      </p:grpSp>
      <p:grpSp>
        <p:nvGrpSpPr>
          <p:cNvPr id="60" name="Group 59"/>
          <p:cNvGrpSpPr/>
          <p:nvPr/>
        </p:nvGrpSpPr>
        <p:grpSpPr>
          <a:xfrm>
            <a:off x="3402135" y="2734246"/>
            <a:ext cx="2809587" cy="365760"/>
            <a:chOff x="1235726" y="3073176"/>
            <a:chExt cx="2809587" cy="365760"/>
          </a:xfrm>
        </p:grpSpPr>
        <p:sp>
          <p:nvSpPr>
            <p:cNvPr id="61" name="Text Placeholder 32"/>
            <p:cNvSpPr txBox="1">
              <a:spLocks/>
            </p:cNvSpPr>
            <p:nvPr/>
          </p:nvSpPr>
          <p:spPr>
            <a:xfrm>
              <a:off x="1703087" y="3093496"/>
              <a:ext cx="2342226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9"/>
                </a:rPr>
                <a:t>@icann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62" name="Picture 61" descr="1420948433_social_style_3_twiter-128.png">
              <a:hlinkClick r:id="rId10" action="ppaction://hlinkfile"/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63" name="Group 62"/>
          <p:cNvGrpSpPr/>
          <p:nvPr/>
        </p:nvGrpSpPr>
        <p:grpSpPr>
          <a:xfrm>
            <a:off x="3402135" y="3232266"/>
            <a:ext cx="3730320" cy="365760"/>
            <a:chOff x="1235727" y="3892739"/>
            <a:chExt cx="3730320" cy="365760"/>
          </a:xfrm>
        </p:grpSpPr>
        <p:sp>
          <p:nvSpPr>
            <p:cNvPr id="64" name="Text Placeholder 32"/>
            <p:cNvSpPr txBox="1">
              <a:spLocks/>
            </p:cNvSpPr>
            <p:nvPr/>
          </p:nvSpPr>
          <p:spPr>
            <a:xfrm>
              <a:off x="1703086" y="3913059"/>
              <a:ext cx="3262961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facebook.com/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icannorg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 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65" name="Picture 64" descr="1420948141_social_style_3_facebook-128.png">
              <a:hlinkClick r:id="rId13" action="ppaction://hlinkfile"/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7" y="3892739"/>
              <a:ext cx="365760" cy="365760"/>
            </a:xfrm>
            <a:prstGeom prst="rect">
              <a:avLst/>
            </a:prstGeom>
          </p:spPr>
        </p:pic>
      </p:grpSp>
      <p:grpSp>
        <p:nvGrpSpPr>
          <p:cNvPr id="66" name="Group 65"/>
          <p:cNvGrpSpPr/>
          <p:nvPr/>
        </p:nvGrpSpPr>
        <p:grpSpPr>
          <a:xfrm>
            <a:off x="3402135" y="3730286"/>
            <a:ext cx="3636602" cy="365760"/>
            <a:chOff x="1235726" y="4721075"/>
            <a:chExt cx="3636602" cy="365760"/>
          </a:xfrm>
        </p:grpSpPr>
        <p:pic>
          <p:nvPicPr>
            <p:cNvPr id="67" name="Picture 66" descr="1420948149_social_style_3_youtube-128.png">
              <a:hlinkClick r:id="rId15" action="ppaction://hlinkfile"/>
            </p:cNvPr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4721075"/>
              <a:ext cx="365760" cy="365760"/>
            </a:xfrm>
            <a:prstGeom prst="rect">
              <a:avLst/>
            </a:prstGeom>
          </p:spPr>
        </p:pic>
        <p:sp>
          <p:nvSpPr>
            <p:cNvPr id="68" name="Text Placeholder 32"/>
            <p:cNvSpPr txBox="1">
              <a:spLocks/>
            </p:cNvSpPr>
            <p:nvPr/>
          </p:nvSpPr>
          <p:spPr>
            <a:xfrm>
              <a:off x="1703086" y="4734885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youtube.com/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icannnews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3402135" y="5722367"/>
            <a:ext cx="2586167" cy="365760"/>
            <a:chOff x="5325979" y="3073176"/>
            <a:chExt cx="2586167" cy="365760"/>
          </a:xfrm>
        </p:grpSpPr>
        <p:sp>
          <p:nvSpPr>
            <p:cNvPr id="70" name="Text Placeholder 32"/>
            <p:cNvSpPr txBox="1">
              <a:spLocks/>
            </p:cNvSpPr>
            <p:nvPr/>
          </p:nvSpPr>
          <p:spPr>
            <a:xfrm>
              <a:off x="5793339" y="3093496"/>
              <a:ext cx="21188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soundcloud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72" name="Group 71"/>
          <p:cNvGrpSpPr/>
          <p:nvPr/>
        </p:nvGrpSpPr>
        <p:grpSpPr>
          <a:xfrm>
            <a:off x="3402135" y="5224346"/>
            <a:ext cx="3416667" cy="365760"/>
            <a:chOff x="5325979" y="5571713"/>
            <a:chExt cx="3416667" cy="365760"/>
          </a:xfrm>
        </p:grpSpPr>
        <p:sp>
          <p:nvSpPr>
            <p:cNvPr id="73" name="Text Placeholder 32"/>
            <p:cNvSpPr txBox="1">
              <a:spLocks/>
            </p:cNvSpPr>
            <p:nvPr/>
          </p:nvSpPr>
          <p:spPr>
            <a:xfrm>
              <a:off x="5793339" y="5592033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slideshare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icannpresentations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74" name="Picture 73" descr="1420948164_social_style_3_in-128.png">
              <a:hlinkClick r:id="rId7" action="ppaction://hlinkfile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5571713"/>
              <a:ext cx="365760" cy="365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46807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ngage with ICAN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84875" y="685225"/>
            <a:ext cx="9107124" cy="1864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" y="685225"/>
            <a:ext cx="2977273" cy="1864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white"/>
              </a:solidFill>
              <a:cs typeface="Arial"/>
            </a:endParaRPr>
          </a:p>
        </p:txBody>
      </p:sp>
      <p:sp>
        <p:nvSpPr>
          <p:cNvPr id="31" name="Title 4"/>
          <p:cNvSpPr>
            <a:spLocks noGrp="1"/>
          </p:cNvSpPr>
          <p:nvPr>
            <p:ph type="title" hasCustomPrompt="1"/>
          </p:nvPr>
        </p:nvSpPr>
        <p:spPr>
          <a:xfrm>
            <a:off x="420624" y="42394"/>
            <a:ext cx="10547350" cy="531346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Engage with ICANN</a:t>
            </a:r>
          </a:p>
        </p:txBody>
      </p:sp>
      <p:pic>
        <p:nvPicPr>
          <p:cNvPr id="32" name="Picture 31" descr="ICANN_Logo_W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392" y="856105"/>
            <a:ext cx="1962493" cy="152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9600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gage with ICAN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0" name="Text Placeholder 32"/>
          <p:cNvSpPr txBox="1">
            <a:spLocks/>
          </p:cNvSpPr>
          <p:nvPr/>
        </p:nvSpPr>
        <p:spPr bwMode="auto">
          <a:xfrm>
            <a:off x="2921748" y="2425013"/>
            <a:ext cx="8440953" cy="34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5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1500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15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31" name="Text Placeholder 33"/>
          <p:cNvSpPr txBox="1">
            <a:spLocks/>
          </p:cNvSpPr>
          <p:nvPr/>
        </p:nvSpPr>
        <p:spPr bwMode="auto">
          <a:xfrm>
            <a:off x="498950" y="862602"/>
            <a:ext cx="9870957" cy="39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endParaRPr lang="en-AU" sz="2700" b="1" dirty="0">
              <a:solidFill>
                <a:schemeClr val="bg1"/>
              </a:solidFill>
              <a:latin typeface="+mn-lt"/>
              <a:ea typeface="Segoe UI" charset="0"/>
              <a:cs typeface="Arial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52732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2421943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8" name="Straight Connector 37"/>
          <p:cNvCxnSpPr/>
          <p:nvPr/>
        </p:nvCxnSpPr>
        <p:spPr>
          <a:xfrm flipH="1">
            <a:off x="1" y="6320453"/>
            <a:ext cx="2387223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2504929" y="6320453"/>
            <a:ext cx="9065823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 flipH="1">
            <a:off x="11615191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2" name="Straight Connector 41"/>
          <p:cNvCxnSpPr>
            <a:endCxn id="43" idx="0"/>
          </p:cNvCxnSpPr>
          <p:nvPr/>
        </p:nvCxnSpPr>
        <p:spPr>
          <a:xfrm flipV="1">
            <a:off x="2446072" y="2281331"/>
            <a:ext cx="0" cy="397659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Arc 42"/>
          <p:cNvSpPr/>
          <p:nvPr/>
        </p:nvSpPr>
        <p:spPr>
          <a:xfrm rot="16200000">
            <a:off x="2444626" y="2221895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2504929" y="2220449"/>
            <a:ext cx="9065823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11700996" y="6320453"/>
            <a:ext cx="4941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itle 4"/>
          <p:cNvSpPr>
            <a:spLocks noGrp="1"/>
          </p:cNvSpPr>
          <p:nvPr>
            <p:ph type="title" hasCustomPrompt="1"/>
          </p:nvPr>
        </p:nvSpPr>
        <p:spPr>
          <a:xfrm>
            <a:off x="420624" y="42394"/>
            <a:ext cx="11808013" cy="531346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en-US" smtClean="0">
                <a:solidFill>
                  <a:schemeClr val="bg1"/>
                </a:solidFill>
                <a:ea typeface="Segoe UI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+mn-lt"/>
              </a:rPr>
              <a:t>Engage with ICANN – </a:t>
            </a:r>
            <a:r>
              <a:rPr lang="en-US" dirty="0">
                <a:solidFill>
                  <a:schemeClr val="bg1"/>
                </a:solidFill>
                <a:latin typeface="+mn-lt"/>
                <a:ea typeface="Segoe UI" charset="0"/>
              </a:rPr>
              <a:t>Thank You and Questions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6932" y="1039938"/>
            <a:ext cx="4287549" cy="76069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9709" y="2853692"/>
            <a:ext cx="3149229" cy="3236708"/>
          </a:xfrm>
          <a:prstGeom prst="rect">
            <a:avLst/>
          </a:prstGeom>
        </p:spPr>
      </p:pic>
      <p:sp>
        <p:nvSpPr>
          <p:cNvPr id="24" name="Slide Number Placeholder 5"/>
          <p:cNvSpPr txBox="1">
            <a:spLocks/>
          </p:cNvSpPr>
          <p:nvPr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1" name="Oval 50"/>
          <p:cNvSpPr/>
          <p:nvPr/>
        </p:nvSpPr>
        <p:spPr>
          <a:xfrm flipH="1">
            <a:off x="11615191" y="2196678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52" name="Straight Connector 51"/>
          <p:cNvCxnSpPr/>
          <p:nvPr/>
        </p:nvCxnSpPr>
        <p:spPr>
          <a:xfrm flipH="1">
            <a:off x="11700996" y="2219538"/>
            <a:ext cx="4941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62439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Full-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6764" y="616645"/>
            <a:ext cx="12225528" cy="5696712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itle 19"/>
          <p:cNvSpPr>
            <a:spLocks noGrp="1"/>
          </p:cNvSpPr>
          <p:nvPr>
            <p:ph type="title" hasCustomPrompt="1"/>
          </p:nvPr>
        </p:nvSpPr>
        <p:spPr>
          <a:xfrm>
            <a:off x="420624" y="48278"/>
            <a:ext cx="10847121" cy="434888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290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2 Decor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228479" y="4617720"/>
            <a:ext cx="9295500" cy="57511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228479" y="5199656"/>
            <a:ext cx="9295500" cy="390521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228479" y="5602567"/>
            <a:ext cx="9299448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044" y="4878445"/>
            <a:ext cx="1193800" cy="95250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1825043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0" y="6124669"/>
            <a:ext cx="1793872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892734" y="6124511"/>
            <a:ext cx="972078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 flipH="1">
            <a:off x="11642081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17" name="Oval 16"/>
          <p:cNvSpPr/>
          <p:nvPr/>
        </p:nvSpPr>
        <p:spPr>
          <a:xfrm flipH="1">
            <a:off x="11642081" y="347037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1849172" y="3552825"/>
            <a:ext cx="0" cy="2529959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Arc 18"/>
          <p:cNvSpPr/>
          <p:nvPr/>
        </p:nvSpPr>
        <p:spPr>
          <a:xfrm rot="16200000">
            <a:off x="1847726" y="3495590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1899083" y="3494144"/>
            <a:ext cx="9714432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itle 2"/>
          <p:cNvSpPr>
            <a:spLocks noGrp="1"/>
          </p:cNvSpPr>
          <p:nvPr>
            <p:ph type="title" hasCustomPrompt="1"/>
          </p:nvPr>
        </p:nvSpPr>
        <p:spPr>
          <a:xfrm>
            <a:off x="2228479" y="2020824"/>
            <a:ext cx="9295500" cy="13255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 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228478" y="3666744"/>
            <a:ext cx="9299448" cy="57607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23407434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E2DB1-2CD8-5D4D-962B-0700623F94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F7C42F-494B-6745-953A-2347983D78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29CC4-1F83-B34B-ADAE-A366AF9C1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7FCF5-53A2-5F40-A42C-A2B95AC0E4B9}" type="datetimeFigureOut">
              <a:rPr lang="en-US" smtClean="0"/>
              <a:t>10/22/18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D414F6-7C90-E341-9488-92A6D1E1E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AFBD6F-8FB1-9E4F-82E2-5C0A7B9A5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49A31-A0BC-E646-B118-795A7EB09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43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Backgrou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24" y="46180"/>
            <a:ext cx="10847122" cy="450663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549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-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616645"/>
            <a:ext cx="12192000" cy="56967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itle 19"/>
          <p:cNvSpPr>
            <a:spLocks noGrp="1"/>
          </p:cNvSpPr>
          <p:nvPr>
            <p:ph type="title" hasCustomPrompt="1"/>
          </p:nvPr>
        </p:nvSpPr>
        <p:spPr>
          <a:xfrm>
            <a:off x="420624" y="48278"/>
            <a:ext cx="10847121" cy="434888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0" y="608083"/>
            <a:ext cx="12192000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0" y="6320547"/>
            <a:ext cx="12192000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5502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(No Header/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9"/>
          <p:cNvSpPr>
            <a:spLocks noGrp="1"/>
          </p:cNvSpPr>
          <p:nvPr>
            <p:ph type="title" hasCustomPrompt="1"/>
          </p:nvPr>
        </p:nvSpPr>
        <p:spPr>
          <a:xfrm>
            <a:off x="420624" y="48278"/>
            <a:ext cx="10847121" cy="434888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7101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329943"/>
            <a:ext cx="12192000" cy="5280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0" y="608083"/>
            <a:ext cx="12192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8965" y="614512"/>
            <a:ext cx="4655184" cy="5696712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  <p:sp>
        <p:nvSpPr>
          <p:cNvPr id="12" name="Title 19"/>
          <p:cNvSpPr>
            <a:spLocks noGrp="1"/>
          </p:cNvSpPr>
          <p:nvPr>
            <p:ph type="title" hasCustomPrompt="1"/>
          </p:nvPr>
        </p:nvSpPr>
        <p:spPr>
          <a:xfrm>
            <a:off x="420624" y="48278"/>
            <a:ext cx="10847121" cy="434888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0" y="6320547"/>
            <a:ext cx="12192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 txBox="1">
            <a:spLocks/>
          </p:cNvSpPr>
          <p:nvPr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2218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 txBox="1">
            <a:spLocks/>
          </p:cNvSpPr>
          <p:nvPr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5" name="Straight Connector 34"/>
          <p:cNvCxnSpPr/>
          <p:nvPr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8" name="Straight Connector 37"/>
          <p:cNvCxnSpPr/>
          <p:nvPr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3722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</p:sldLayoutIdLst>
  <p:txStyles>
    <p:titleStyle>
      <a:lvl1pPr marL="0" indent="0" algn="l" defTabSz="457200" rtl="0" eaLnBrk="1" latinLnBrk="0" hangingPunct="1">
        <a:spcBef>
          <a:spcPct val="0"/>
        </a:spcBef>
        <a:buNone/>
        <a:defRPr lang="en-US" sz="2800" b="1" i="0" kern="1200" baseline="0" smtClean="0">
          <a:solidFill>
            <a:schemeClr val="accent6">
              <a:lumMod val="50000"/>
            </a:schemeClr>
          </a:solidFill>
          <a:effectLst/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153">
          <p15:clr>
            <a:srgbClr val="F26B43"/>
          </p15:clr>
        </p15:guide>
        <p15:guide id="4" pos="512">
          <p15:clr>
            <a:srgbClr val="F26B43"/>
          </p15:clr>
        </p15:guide>
        <p15:guide id="5" pos="347">
          <p15:clr>
            <a:srgbClr val="F26B43"/>
          </p15:clr>
        </p15:guide>
        <p15:guide id="6" pos="7324">
          <p15:clr>
            <a:srgbClr val="F26B43"/>
          </p15:clr>
        </p15:guide>
        <p15:guide id="7" orient="horz" pos="4105">
          <p15:clr>
            <a:srgbClr val="F26B43"/>
          </p15:clr>
        </p15:guide>
        <p15:guide id="8" orient="horz" pos="384">
          <p15:clr>
            <a:srgbClr val="F26B43"/>
          </p15:clr>
        </p15:guide>
        <p15:guide id="9" orient="horz" pos="398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E7243DD-F5D1-A74D-A959-889A14728D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David Conrad</a:t>
            </a:r>
          </a:p>
          <a:p>
            <a:r>
              <a:rPr lang="en-US" dirty="0"/>
              <a:t>ICANN Chief Technology Officer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97C0FA7-055C-1443-B90C-68EE87AFF4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Barcelona High Level Governmental Meeting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EF9656A-E1DF-F542-A5A9-7E493AAEA42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22 October 2018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1D1F36B-7FEF-5242-AF69-6B910CE56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Internet Technological Evolution and the Role and Impact of ICANN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F207FF9-B38F-6A4B-8F62-54091C85AEC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 Perspective from ICANN’s Office of the CTO</a:t>
            </a:r>
          </a:p>
        </p:txBody>
      </p:sp>
    </p:spTree>
    <p:extLst>
      <p:ext uri="{BB962C8B-B14F-4D97-AF65-F5344CB8AC3E}">
        <p14:creationId xmlns:p14="http://schemas.microsoft.com/office/powerpoint/2010/main" val="2433493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0EADCFC-EFEE-BC4F-B454-38D69B14F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ICANN’s Role in the Context of Internet Technology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F2C561-D83F-414E-B08E-E194389C06D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31468" y="867266"/>
            <a:ext cx="5833865" cy="5187441"/>
          </a:xfrm>
        </p:spPr>
        <p:txBody>
          <a:bodyPr/>
          <a:lstStyle/>
          <a:p>
            <a:r>
              <a:rPr lang="en-US" sz="2400" dirty="0"/>
              <a:t>ICANN helps coordinate the top-most level of the Internet’s system of unique identifiers</a:t>
            </a:r>
          </a:p>
          <a:p>
            <a:pPr lvl="1"/>
            <a:r>
              <a:rPr lang="en-US" sz="2000" b="1" dirty="0"/>
              <a:t>Domain names (what people use)</a:t>
            </a:r>
          </a:p>
          <a:p>
            <a:pPr lvl="1"/>
            <a:r>
              <a:rPr lang="en-US" sz="2000" b="1" dirty="0"/>
              <a:t>Internet addresses (what computers use)</a:t>
            </a:r>
          </a:p>
          <a:p>
            <a:pPr lvl="1"/>
            <a:r>
              <a:rPr lang="en-US" sz="2000" b="1" dirty="0"/>
              <a:t>Protocol parameters (what protocol use)</a:t>
            </a:r>
          </a:p>
          <a:p>
            <a:r>
              <a:rPr lang="en-US" sz="2400" dirty="0"/>
              <a:t>ICANN policies aim to ensure the security and stability of the identifier systems</a:t>
            </a:r>
          </a:p>
          <a:p>
            <a:pPr lvl="1"/>
            <a:r>
              <a:rPr lang="en-US" sz="2000" dirty="0"/>
              <a:t>Contractually mandating conformance to Internet standards</a:t>
            </a:r>
          </a:p>
          <a:p>
            <a:pPr lvl="1"/>
            <a:r>
              <a:rPr lang="en-US" sz="2000" dirty="0"/>
              <a:t>Helping to ensure uniqueness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943E92-D9E7-A449-BA45-E79D60B257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3533" y="1711492"/>
            <a:ext cx="5189951" cy="293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214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27C75DE-075F-F347-8B55-B2566589B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ICANN’s Impact in the Context of Internet Technology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7720813-8A5F-7F42-88B3-239845C5117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82268" y="780513"/>
            <a:ext cx="5442543" cy="5187441"/>
          </a:xfrm>
        </p:spPr>
        <p:txBody>
          <a:bodyPr/>
          <a:lstStyle/>
          <a:p>
            <a:r>
              <a:rPr lang="en-US" dirty="0"/>
              <a:t>ICANN’s impact is through policy development</a:t>
            </a:r>
            <a:r>
              <a:rPr lang="en-US"/>
              <a:t>, contracts, </a:t>
            </a:r>
            <a:r>
              <a:rPr lang="en-US" dirty="0"/>
              <a:t>and agreements</a:t>
            </a:r>
          </a:p>
          <a:p>
            <a:pPr lvl="1"/>
            <a:r>
              <a:rPr lang="en-US" dirty="0"/>
              <a:t>Contractual Compliance to ensure contractual obligations are met</a:t>
            </a:r>
          </a:p>
          <a:p>
            <a:pPr lvl="1"/>
            <a:r>
              <a:rPr lang="en-US" dirty="0"/>
              <a:t>Providing services in a reliable and secure fashion to:</a:t>
            </a:r>
          </a:p>
          <a:p>
            <a:pPr lvl="2"/>
            <a:r>
              <a:rPr lang="en-US" dirty="0"/>
              <a:t>Top-level domain registries, e.g., Verisign (.COM, etc.), JPRS (.JP, etc.), etc.</a:t>
            </a:r>
          </a:p>
          <a:p>
            <a:pPr lvl="2"/>
            <a:r>
              <a:rPr lang="en-US" dirty="0"/>
              <a:t>Regional Internet registries for addresses (</a:t>
            </a:r>
            <a:r>
              <a:rPr lang="en-US" dirty="0" err="1"/>
              <a:t>AfriNIC</a:t>
            </a:r>
            <a:r>
              <a:rPr lang="en-US" dirty="0"/>
              <a:t>, APNIC, ARIN, LACNIC, RIPE-NCC)</a:t>
            </a:r>
          </a:p>
          <a:p>
            <a:pPr lvl="2"/>
            <a:r>
              <a:rPr lang="en-US" dirty="0"/>
              <a:t>Standards development organizations (IETF)</a:t>
            </a:r>
          </a:p>
          <a:p>
            <a:pPr lvl="1"/>
            <a:r>
              <a:rPr lang="en-US" dirty="0"/>
              <a:t>Overseen by the “Empowered Community”</a:t>
            </a:r>
          </a:p>
          <a:p>
            <a:pPr lvl="2"/>
            <a:r>
              <a:rPr lang="en-US" dirty="0"/>
              <a:t>Via the Multi-stakeholder model</a:t>
            </a:r>
          </a:p>
          <a:p>
            <a:r>
              <a:rPr lang="en-US" dirty="0"/>
              <a:t>Those contracts and agreements will continue to evolve with the technology</a:t>
            </a:r>
          </a:p>
          <a:p>
            <a:pPr lvl="1"/>
            <a:r>
              <a:rPr lang="en-US" dirty="0"/>
              <a:t>E.g., Requirements for Whois </a:t>
            </a:r>
            <a:r>
              <a:rPr lang="en-US" dirty="0">
                <a:sym typeface="Wingdings" pitchFamily="2" charset="2"/>
              </a:rPr>
              <a:t> RDAP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EFF4C6-1140-9840-BC52-1C09580E9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0549" y="1734681"/>
            <a:ext cx="5384183" cy="357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417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F958EB4-A97E-B844-8B4F-67DE8BFCD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ICANN’s Role in Technological Evolution: Near Term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EACE91-2FE4-5B42-9990-00C36E4E864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82268" y="797449"/>
            <a:ext cx="6031266" cy="5187441"/>
          </a:xfrm>
        </p:spPr>
        <p:txBody>
          <a:bodyPr/>
          <a:lstStyle/>
          <a:p>
            <a:r>
              <a:rPr lang="en-US" b="1" dirty="0"/>
              <a:t>Names</a:t>
            </a:r>
          </a:p>
          <a:p>
            <a:pPr lvl="1"/>
            <a:r>
              <a:rPr lang="en-US" dirty="0"/>
              <a:t>Supporting the continued evolution of the underlying technical protocols</a:t>
            </a:r>
          </a:p>
          <a:p>
            <a:pPr lvl="2"/>
            <a:r>
              <a:rPr lang="en-US" dirty="0"/>
              <a:t>Minor changes to improve performance, security, functionality of the Domain Name System</a:t>
            </a:r>
          </a:p>
          <a:p>
            <a:pPr lvl="1"/>
            <a:r>
              <a:rPr lang="en-US" dirty="0"/>
              <a:t>Improving the infrastructure ICANN is directly responsible for</a:t>
            </a:r>
          </a:p>
          <a:p>
            <a:pPr lvl="2"/>
            <a:r>
              <a:rPr lang="en-US" dirty="0"/>
              <a:t>ICANN managed root server</a:t>
            </a:r>
          </a:p>
          <a:p>
            <a:pPr lvl="2"/>
            <a:r>
              <a:rPr lang="en-US" dirty="0"/>
              <a:t>Registration Data Access Protocol (RDAP) bootstrap</a:t>
            </a:r>
          </a:p>
          <a:p>
            <a:pPr lvl="2"/>
            <a:r>
              <a:rPr lang="en-US" dirty="0"/>
              <a:t>“Address and Routing Parameter Area” domain (.ARPA)</a:t>
            </a:r>
          </a:p>
          <a:p>
            <a:pPr lvl="2"/>
            <a:r>
              <a:rPr lang="en-US" dirty="0"/>
              <a:t>IANA Function services</a:t>
            </a:r>
          </a:p>
          <a:p>
            <a:r>
              <a:rPr lang="en-US" b="1" dirty="0"/>
              <a:t>Addresses</a:t>
            </a:r>
          </a:p>
          <a:p>
            <a:pPr lvl="1"/>
            <a:r>
              <a:rPr lang="en-US" dirty="0"/>
              <a:t>Supporting the Regional Internet Registries</a:t>
            </a:r>
          </a:p>
          <a:p>
            <a:pPr lvl="2"/>
            <a:r>
              <a:rPr lang="en-US" dirty="0"/>
              <a:t>Continue promotion of IPv6</a:t>
            </a:r>
          </a:p>
          <a:p>
            <a:pPr lvl="2"/>
            <a:r>
              <a:rPr lang="en-US" dirty="0"/>
              <a:t>Facilitating (as appropriate/necessary) the deployment of routing system security</a:t>
            </a:r>
          </a:p>
          <a:p>
            <a:pPr marL="914400" lvl="2" indent="0">
              <a:buNone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33CF35-C6DD-1A44-A5E5-75CC360182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1705" y="1507067"/>
            <a:ext cx="5323073" cy="353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229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F66C26E-6092-814A-B112-83F5FA739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ICANN’s Role in Technological Evolution: Long Term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CC4D2DE-9BB2-BB41-8845-7866DF5AF6D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82268" y="966779"/>
            <a:ext cx="6657568" cy="5187441"/>
          </a:xfrm>
        </p:spPr>
        <p:txBody>
          <a:bodyPr/>
          <a:lstStyle/>
          <a:p>
            <a:r>
              <a:rPr lang="en-US" sz="2400" dirty="0"/>
              <a:t>Community driven</a:t>
            </a:r>
          </a:p>
          <a:p>
            <a:pPr lvl="1"/>
            <a:r>
              <a:rPr lang="en-US" sz="2000" dirty="0"/>
              <a:t>The ICANN Organization is responsive to the ICANN Community</a:t>
            </a:r>
          </a:p>
          <a:p>
            <a:r>
              <a:rPr lang="en-US" sz="2400" dirty="0"/>
              <a:t>Facilitating changes in underlying technologies</a:t>
            </a:r>
          </a:p>
          <a:p>
            <a:pPr lvl="1"/>
            <a:r>
              <a:rPr lang="en-US" sz="2000" dirty="0"/>
              <a:t>E.g., decentralization of service, enhanced privacy, security improvements</a:t>
            </a:r>
          </a:p>
          <a:p>
            <a:pPr lvl="2"/>
            <a:r>
              <a:rPr lang="en-US" sz="1800" dirty="0"/>
              <a:t>Blockchain, 5G, AI, big data, IoT, &lt;insert buzzword&gt;</a:t>
            </a:r>
          </a:p>
          <a:p>
            <a:r>
              <a:rPr lang="en-US" sz="2400" dirty="0"/>
              <a:t>Ultimately, the DNS and Internet addresses are only tools</a:t>
            </a:r>
          </a:p>
          <a:p>
            <a:pPr lvl="1"/>
            <a:r>
              <a:rPr lang="en-US" sz="2000" dirty="0"/>
              <a:t>They will evolve or be replaced as the Internet evolves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7A2D08C-EC23-B342-AEC4-4F535D2A6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629" y="2017908"/>
            <a:ext cx="4099316" cy="287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405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B6D8466-1544-B347-BBDE-3D7FC746B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ICANN’s Technological Evolution Guiding Factors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B2BA811-CC9E-774B-AEF4-1346742D2A8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82268" y="966779"/>
            <a:ext cx="5379913" cy="5187441"/>
          </a:xfrm>
        </p:spPr>
        <p:txBody>
          <a:bodyPr/>
          <a:lstStyle/>
          <a:p>
            <a:r>
              <a:rPr lang="en-US" dirty="0"/>
              <a:t>Reactive to the community, but…</a:t>
            </a:r>
          </a:p>
          <a:p>
            <a:r>
              <a:rPr lang="en-US" dirty="0"/>
              <a:t>”Network Effect”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b="1" dirty="0"/>
              <a:t>“When a network effect is present, the value of a product or service increases according to the number of others using it.”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Implies a single interconnected network is better than multiple disjoint networks</a:t>
            </a:r>
          </a:p>
          <a:p>
            <a:r>
              <a:rPr lang="en-US" dirty="0"/>
              <a:t>“Secure and Stable Single, Interoperable Global Internet”</a:t>
            </a:r>
          </a:p>
          <a:p>
            <a:pPr lvl="1"/>
            <a:r>
              <a:rPr lang="en-US" dirty="0"/>
              <a:t>Security and stability take priority</a:t>
            </a:r>
          </a:p>
          <a:p>
            <a:pPr lvl="1"/>
            <a:r>
              <a:rPr lang="en-US" dirty="0"/>
              <a:t>“Single, Interoperable, Global” facilitates the greatest value for the users of the network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BC568F6-12B8-1747-BA6C-149C23B01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498" y="1358638"/>
            <a:ext cx="5443672" cy="410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694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C81DC65-0CAF-AF4C-9651-887CC7E977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2E7B4D-4586-6F46-8570-C482CBD5E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29112"/>
      </p:ext>
    </p:extLst>
  </p:cSld>
  <p:clrMapOvr>
    <a:masterClrMapping/>
  </p:clrMapOvr>
</p:sld>
</file>

<file path=ppt/theme/theme1.xml><?xml version="1.0" encoding="utf-8"?>
<a:theme xmlns:a="http://schemas.openxmlformats.org/drawingml/2006/main" name="150ppi_16x9_m">
  <a:themeElements>
    <a:clrScheme name="ICANN PPT Colors">
      <a:dk1>
        <a:srgbClr val="0A1F24"/>
      </a:dk1>
      <a:lt1>
        <a:sysClr val="window" lastClr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>
            <a:cs typeface="Source Sans Pro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50ppi_16x9_m" id="{A9A8761A-36D3-5D48-888E-A0BDF301ADA6}" vid="{8CB3F1E4-3478-834A-BFDA-022C39CDA5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150ppi_16x9_m</Template>
  <TotalTime>180</TotalTime>
  <Words>454</Words>
  <Application>Microsoft Macintosh PowerPoint</Application>
  <PresentationFormat>Widescreen</PresentationFormat>
  <Paragraphs>56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ＭＳ Ｐゴシック</vt:lpstr>
      <vt:lpstr>Segoe UI</vt:lpstr>
      <vt:lpstr>Arial</vt:lpstr>
      <vt:lpstr>Wingdings</vt:lpstr>
      <vt:lpstr>150ppi_16x9_m</vt:lpstr>
      <vt:lpstr>Internet Technological Evolution and the Role and Impact of ICANN</vt:lpstr>
      <vt:lpstr>ICANN’s Role in the Context of Internet Technology</vt:lpstr>
      <vt:lpstr>ICANN’s Impact in the Context of Internet Technology</vt:lpstr>
      <vt:lpstr>ICANN’s Role in Technological Evolution: Near Term</vt:lpstr>
      <vt:lpstr>ICANN’s Role in Technological Evolution: Long Term</vt:lpstr>
      <vt:lpstr>ICANN’s Technological Evolution Guiding Factors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 Technological Evolution and the Role and Impact of ICANN</dc:title>
  <dc:creator>David Conrad</dc:creator>
  <cp:lastModifiedBy>David Conrad</cp:lastModifiedBy>
  <cp:revision>16</cp:revision>
  <dcterms:created xsi:type="dcterms:W3CDTF">2018-10-22T06:00:58Z</dcterms:created>
  <dcterms:modified xsi:type="dcterms:W3CDTF">2018-10-22T09:01:25Z</dcterms:modified>
</cp:coreProperties>
</file>